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7" r:id="rId8"/>
    <p:sldId id="262" r:id="rId9"/>
    <p:sldId id="263"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76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9862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92429"/>
            <a:ext cx="7477601" cy="2874645"/>
          </a:xfrm>
          <a:prstGeom prst="rect">
            <a:avLst/>
          </a:prstGeom>
          <a:noFill/>
        </p:spPr>
        <p:txBody>
          <a:bodyPr wrap="square" rtlCol="0" anchor="t"/>
          <a:lstStyle/>
          <a:p>
            <a:pPr marL="0" indent="0">
              <a:lnSpc>
                <a:spcPts val="7545"/>
              </a:lnSpc>
              <a:buNone/>
            </a:pPr>
            <a:r>
              <a:rPr lang="en-US" sz="6035" dirty="0">
                <a:solidFill>
                  <a:srgbClr val="FFFFFF"/>
                </a:solidFill>
                <a:latin typeface="Fraunces" pitchFamily="34" charset="0"/>
                <a:ea typeface="Fraunces" pitchFamily="34" charset="-122"/>
                <a:cs typeface="Fraunces" pitchFamily="34" charset="-120"/>
              </a:rPr>
              <a:t>Introduction to Pet Day Care Database Management</a:t>
            </a:r>
            <a:endParaRPr lang="en-US" sz="6035" dirty="0"/>
          </a:p>
        </p:txBody>
      </p:sp>
      <p:sp>
        <p:nvSpPr>
          <p:cNvPr id="6" name="Text 3"/>
          <p:cNvSpPr/>
          <p:nvPr/>
        </p:nvSpPr>
        <p:spPr>
          <a:xfrm>
            <a:off x="833199" y="5007888"/>
            <a:ext cx="7477601"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Discover how a comprehensive database system can revolutionize the operations and customer experience of your pet day care business. Leverage data-driven insights to streamline workflows, enhance pet care, and drive business growth.</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25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037993" y="1250394"/>
            <a:ext cx="8222575"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Security and Backup Strategies</a:t>
            </a:r>
            <a:endParaRPr lang="en-US" sz="4375" dirty="0"/>
          </a:p>
        </p:txBody>
      </p:sp>
      <p:sp>
        <p:nvSpPr>
          <p:cNvPr id="5" name="Shape 3"/>
          <p:cNvSpPr/>
          <p:nvPr/>
        </p:nvSpPr>
        <p:spPr>
          <a:xfrm>
            <a:off x="2037993" y="2389108"/>
            <a:ext cx="5166122" cy="2361605"/>
          </a:xfrm>
          <a:prstGeom prst="roundRect">
            <a:avLst>
              <a:gd name="adj" fmla="val 4234"/>
            </a:avLst>
          </a:prstGeom>
          <a:solidFill>
            <a:srgbClr val="283157"/>
          </a:solidFill>
          <a:ln w="7620">
            <a:solidFill>
              <a:srgbClr val="414A70"/>
            </a:solidFill>
            <a:prstDash val="solid"/>
          </a:ln>
        </p:spPr>
      </p:sp>
      <p:sp>
        <p:nvSpPr>
          <p:cNvPr id="6" name="Text 4"/>
          <p:cNvSpPr/>
          <p:nvPr/>
        </p:nvSpPr>
        <p:spPr>
          <a:xfrm>
            <a:off x="2267783" y="2618899"/>
            <a:ext cx="2777490"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Data Protection</a:t>
            </a:r>
            <a:endParaRPr lang="en-US" sz="2185" dirty="0"/>
          </a:p>
        </p:txBody>
      </p:sp>
      <p:sp>
        <p:nvSpPr>
          <p:cNvPr id="7" name="Text 5"/>
          <p:cNvSpPr/>
          <p:nvPr/>
        </p:nvSpPr>
        <p:spPr>
          <a:xfrm>
            <a:off x="2267783" y="3099316"/>
            <a:ext cx="4706541"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Implement measures to safeguard sensitive pet and client information stored in the database. Prioritize the privacy and confidentiality of data.</a:t>
            </a:r>
            <a:endParaRPr lang="en-US" sz="1750" dirty="0"/>
          </a:p>
        </p:txBody>
      </p:sp>
      <p:sp>
        <p:nvSpPr>
          <p:cNvPr id="8" name="Shape 6"/>
          <p:cNvSpPr/>
          <p:nvPr/>
        </p:nvSpPr>
        <p:spPr>
          <a:xfrm>
            <a:off x="7426285" y="2389108"/>
            <a:ext cx="5166122" cy="2361605"/>
          </a:xfrm>
          <a:prstGeom prst="roundRect">
            <a:avLst>
              <a:gd name="adj" fmla="val 4234"/>
            </a:avLst>
          </a:prstGeom>
          <a:solidFill>
            <a:srgbClr val="283157"/>
          </a:solidFill>
          <a:ln w="7620">
            <a:solidFill>
              <a:srgbClr val="414A70"/>
            </a:solidFill>
            <a:prstDash val="solid"/>
          </a:ln>
        </p:spPr>
      </p:sp>
      <p:sp>
        <p:nvSpPr>
          <p:cNvPr id="9" name="Text 7"/>
          <p:cNvSpPr/>
          <p:nvPr/>
        </p:nvSpPr>
        <p:spPr>
          <a:xfrm>
            <a:off x="7656076" y="2618899"/>
            <a:ext cx="3544729"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Data Backup and Recovery</a:t>
            </a:r>
            <a:endParaRPr lang="en-US" sz="2185" dirty="0"/>
          </a:p>
        </p:txBody>
      </p:sp>
      <p:sp>
        <p:nvSpPr>
          <p:cNvPr id="10" name="Text 8"/>
          <p:cNvSpPr/>
          <p:nvPr/>
        </p:nvSpPr>
        <p:spPr>
          <a:xfrm>
            <a:off x="7656076" y="3099316"/>
            <a:ext cx="4706541"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Regularly backup your database to ensure data availability and quick recovery in case of system failures or other unforeseen events.</a:t>
            </a:r>
            <a:endParaRPr lang="en-US" sz="1750" dirty="0"/>
          </a:p>
        </p:txBody>
      </p:sp>
      <p:sp>
        <p:nvSpPr>
          <p:cNvPr id="11" name="Shape 9"/>
          <p:cNvSpPr/>
          <p:nvPr/>
        </p:nvSpPr>
        <p:spPr>
          <a:xfrm>
            <a:off x="2037993" y="4972883"/>
            <a:ext cx="5166122" cy="2006203"/>
          </a:xfrm>
          <a:prstGeom prst="roundRect">
            <a:avLst>
              <a:gd name="adj" fmla="val 4984"/>
            </a:avLst>
          </a:prstGeom>
          <a:solidFill>
            <a:srgbClr val="283157"/>
          </a:solidFill>
          <a:ln w="7620">
            <a:solidFill>
              <a:srgbClr val="414A70"/>
            </a:solidFill>
            <a:prstDash val="solid"/>
          </a:ln>
        </p:spPr>
      </p:sp>
      <p:sp>
        <p:nvSpPr>
          <p:cNvPr id="12" name="Text 10"/>
          <p:cNvSpPr/>
          <p:nvPr/>
        </p:nvSpPr>
        <p:spPr>
          <a:xfrm>
            <a:off x="2267783" y="5202674"/>
            <a:ext cx="3132415"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Monitoring and Control</a:t>
            </a:r>
            <a:endParaRPr lang="en-US" sz="2185" dirty="0"/>
          </a:p>
        </p:txBody>
      </p:sp>
      <p:sp>
        <p:nvSpPr>
          <p:cNvPr id="13" name="Text 11"/>
          <p:cNvSpPr/>
          <p:nvPr/>
        </p:nvSpPr>
        <p:spPr>
          <a:xfrm>
            <a:off x="2267783" y="5683091"/>
            <a:ext cx="4706541" cy="1066205"/>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Deploy systems to monitor and control database activity to mitigate potential risks and maintain data integrity.</a:t>
            </a:r>
            <a:endParaRPr lang="en-US" sz="1750" dirty="0"/>
          </a:p>
        </p:txBody>
      </p:sp>
      <p:sp>
        <p:nvSpPr>
          <p:cNvPr id="14" name="Shape 12"/>
          <p:cNvSpPr/>
          <p:nvPr/>
        </p:nvSpPr>
        <p:spPr>
          <a:xfrm>
            <a:off x="7426285" y="4972883"/>
            <a:ext cx="5166122" cy="2006203"/>
          </a:xfrm>
          <a:prstGeom prst="roundRect">
            <a:avLst>
              <a:gd name="adj" fmla="val 4984"/>
            </a:avLst>
          </a:prstGeom>
          <a:solidFill>
            <a:srgbClr val="283157"/>
          </a:solidFill>
          <a:ln w="7620">
            <a:solidFill>
              <a:srgbClr val="414A70"/>
            </a:solidFill>
            <a:prstDash val="solid"/>
          </a:ln>
        </p:spPr>
      </p:sp>
      <p:sp>
        <p:nvSpPr>
          <p:cNvPr id="15" name="Text 13"/>
          <p:cNvSpPr/>
          <p:nvPr/>
        </p:nvSpPr>
        <p:spPr>
          <a:xfrm>
            <a:off x="7656076" y="5202674"/>
            <a:ext cx="2777490"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Access Management</a:t>
            </a:r>
            <a:endParaRPr lang="en-US" sz="2185" dirty="0"/>
          </a:p>
        </p:txBody>
      </p:sp>
      <p:sp>
        <p:nvSpPr>
          <p:cNvPr id="16" name="Text 14"/>
          <p:cNvSpPr/>
          <p:nvPr/>
        </p:nvSpPr>
        <p:spPr>
          <a:xfrm>
            <a:off x="7656076" y="5683091"/>
            <a:ext cx="4706541" cy="1066205"/>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Maintain appropriate access controls to protect information and ensure authorized usage of the database.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037993" y="749260"/>
            <a:ext cx="10070187"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Conclusion and Future Enhancements</a:t>
            </a:r>
            <a:endParaRPr lang="en-US" sz="4375" dirty="0"/>
          </a:p>
        </p:txBody>
      </p:sp>
      <p:sp>
        <p:nvSpPr>
          <p:cNvPr id="5" name="Shape 3"/>
          <p:cNvSpPr/>
          <p:nvPr/>
        </p:nvSpPr>
        <p:spPr>
          <a:xfrm>
            <a:off x="2037993" y="2117169"/>
            <a:ext cx="388739" cy="388739"/>
          </a:xfrm>
          <a:prstGeom prst="roundRect">
            <a:avLst>
              <a:gd name="adj" fmla="val 25722"/>
            </a:avLst>
          </a:prstGeom>
          <a:solidFill>
            <a:srgbClr val="283157"/>
          </a:solidFill>
          <a:ln w="7620">
            <a:solidFill>
              <a:srgbClr val="414A70"/>
            </a:solidFill>
            <a:prstDash val="solid"/>
          </a:ln>
        </p:spPr>
      </p:sp>
      <p:sp>
        <p:nvSpPr>
          <p:cNvPr id="6" name="Text 4"/>
          <p:cNvSpPr/>
          <p:nvPr/>
        </p:nvSpPr>
        <p:spPr>
          <a:xfrm>
            <a:off x="2648903" y="2137886"/>
            <a:ext cx="2943701"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Ongoing Optimization</a:t>
            </a:r>
            <a:endParaRPr lang="en-US" sz="2185" dirty="0"/>
          </a:p>
        </p:txBody>
      </p:sp>
      <p:sp>
        <p:nvSpPr>
          <p:cNvPr id="7" name="Text 5"/>
          <p:cNvSpPr/>
          <p:nvPr/>
        </p:nvSpPr>
        <p:spPr>
          <a:xfrm>
            <a:off x="2648903" y="2618303"/>
            <a:ext cx="4555212" cy="1777008"/>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Continuously refine and enhance the pet day care database system to adapt to evolving industry trends and client needs, ensuring maximum efficiency and customer satisfaction.</a:t>
            </a:r>
            <a:endParaRPr lang="en-US" sz="1750" dirty="0"/>
          </a:p>
        </p:txBody>
      </p:sp>
      <p:sp>
        <p:nvSpPr>
          <p:cNvPr id="8" name="Shape 6"/>
          <p:cNvSpPr/>
          <p:nvPr/>
        </p:nvSpPr>
        <p:spPr>
          <a:xfrm>
            <a:off x="7426285" y="2117169"/>
            <a:ext cx="388739" cy="388739"/>
          </a:xfrm>
          <a:prstGeom prst="roundRect">
            <a:avLst>
              <a:gd name="adj" fmla="val 25722"/>
            </a:avLst>
          </a:prstGeom>
          <a:solidFill>
            <a:srgbClr val="283157"/>
          </a:solidFill>
          <a:ln w="7620">
            <a:solidFill>
              <a:srgbClr val="414A70"/>
            </a:solidFill>
            <a:prstDash val="solid"/>
          </a:ln>
        </p:spPr>
      </p:sp>
      <p:sp>
        <p:nvSpPr>
          <p:cNvPr id="9" name="Text 7"/>
          <p:cNvSpPr/>
          <p:nvPr/>
        </p:nvSpPr>
        <p:spPr>
          <a:xfrm>
            <a:off x="8037195" y="2137886"/>
            <a:ext cx="3016210"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Expanded Integrations</a:t>
            </a:r>
            <a:endParaRPr lang="en-US" sz="2185" dirty="0"/>
          </a:p>
        </p:txBody>
      </p:sp>
      <p:sp>
        <p:nvSpPr>
          <p:cNvPr id="10" name="Text 8"/>
          <p:cNvSpPr/>
          <p:nvPr/>
        </p:nvSpPr>
        <p:spPr>
          <a:xfrm>
            <a:off x="8037195" y="2618303"/>
            <a:ext cx="4555212" cy="1777008"/>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Explore integrations with third-party applications, such as pet medical records and online booking platforms, to provide a seamless, omnichannel experience for clients.</a:t>
            </a:r>
            <a:endParaRPr lang="en-US" sz="1750" dirty="0"/>
          </a:p>
        </p:txBody>
      </p:sp>
      <p:sp>
        <p:nvSpPr>
          <p:cNvPr id="11" name="Shape 9"/>
          <p:cNvSpPr/>
          <p:nvPr/>
        </p:nvSpPr>
        <p:spPr>
          <a:xfrm>
            <a:off x="2037993" y="4846677"/>
            <a:ext cx="388739" cy="388739"/>
          </a:xfrm>
          <a:prstGeom prst="roundRect">
            <a:avLst>
              <a:gd name="adj" fmla="val 25722"/>
            </a:avLst>
          </a:prstGeom>
          <a:solidFill>
            <a:srgbClr val="283157"/>
          </a:solidFill>
          <a:ln w="7620">
            <a:solidFill>
              <a:srgbClr val="414A70"/>
            </a:solidFill>
            <a:prstDash val="solid"/>
          </a:ln>
        </p:spPr>
      </p:sp>
      <p:sp>
        <p:nvSpPr>
          <p:cNvPr id="12" name="Text 10"/>
          <p:cNvSpPr/>
          <p:nvPr/>
        </p:nvSpPr>
        <p:spPr>
          <a:xfrm>
            <a:off x="2648903" y="4867394"/>
            <a:ext cx="2777490"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Predictive Analytics</a:t>
            </a:r>
            <a:endParaRPr lang="en-US" sz="2185" dirty="0"/>
          </a:p>
        </p:txBody>
      </p:sp>
      <p:sp>
        <p:nvSpPr>
          <p:cNvPr id="13" name="Text 11"/>
          <p:cNvSpPr/>
          <p:nvPr/>
        </p:nvSpPr>
        <p:spPr>
          <a:xfrm>
            <a:off x="2648903" y="5347811"/>
            <a:ext cx="4555212" cy="2132409"/>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Leverage advanced data analytics and AI-powered insights to forecast demand, optimize staffing, and anticipate client preferences, enabling proactive decision-making and continuous improvement.</a:t>
            </a:r>
            <a:endParaRPr lang="en-US" sz="1750" dirty="0"/>
          </a:p>
        </p:txBody>
      </p:sp>
      <p:sp>
        <p:nvSpPr>
          <p:cNvPr id="14" name="Shape 12"/>
          <p:cNvSpPr/>
          <p:nvPr/>
        </p:nvSpPr>
        <p:spPr>
          <a:xfrm>
            <a:off x="7426285" y="4846677"/>
            <a:ext cx="388739" cy="388739"/>
          </a:xfrm>
          <a:prstGeom prst="roundRect">
            <a:avLst>
              <a:gd name="adj" fmla="val 25722"/>
            </a:avLst>
          </a:prstGeom>
          <a:solidFill>
            <a:srgbClr val="283157"/>
          </a:solidFill>
          <a:ln w="7620">
            <a:solidFill>
              <a:srgbClr val="414A70"/>
            </a:solidFill>
            <a:prstDash val="solid"/>
          </a:ln>
        </p:spPr>
      </p:sp>
      <p:sp>
        <p:nvSpPr>
          <p:cNvPr id="15" name="Text 13"/>
          <p:cNvSpPr/>
          <p:nvPr/>
        </p:nvSpPr>
        <p:spPr>
          <a:xfrm>
            <a:off x="8037195" y="4867394"/>
            <a:ext cx="2777490" cy="347186"/>
          </a:xfrm>
          <a:prstGeom prst="rect">
            <a:avLst/>
          </a:prstGeom>
          <a:noFill/>
        </p:spPr>
        <p:txBody>
          <a:bodyPr wrap="none" rtlCol="0" anchor="t"/>
          <a:lstStyle/>
          <a:p>
            <a:pPr marL="0" indent="0">
              <a:lnSpc>
                <a:spcPts val="2735"/>
              </a:lnSpc>
              <a:buNone/>
            </a:pPr>
            <a:r>
              <a:rPr lang="en-US" sz="2185" dirty="0">
                <a:solidFill>
                  <a:srgbClr val="EBECEF"/>
                </a:solidFill>
                <a:latin typeface="Fraunces" pitchFamily="34" charset="0"/>
                <a:ea typeface="Fraunces" pitchFamily="34" charset="-122"/>
                <a:cs typeface="Fraunces" pitchFamily="34" charset="-120"/>
              </a:rPr>
              <a:t>Mobile Accessibility</a:t>
            </a:r>
            <a:endParaRPr lang="en-US" sz="2185" dirty="0"/>
          </a:p>
        </p:txBody>
      </p:sp>
      <p:sp>
        <p:nvSpPr>
          <p:cNvPr id="16" name="Text 14"/>
          <p:cNvSpPr/>
          <p:nvPr/>
        </p:nvSpPr>
        <p:spPr>
          <a:xfrm>
            <a:off x="8037195" y="5347811"/>
            <a:ext cx="4555212" cy="1777008"/>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Develop a responsive, mobile-friendly interface to allow clients and staff to access pet records, schedule appointments, and manage day care operations on-the-go.</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p:spPr>
      </p:sp>
      <p:sp>
        <p:nvSpPr>
          <p:cNvPr id="6" name="Text 3"/>
          <p:cNvSpPr/>
          <p:nvPr/>
        </p:nvSpPr>
        <p:spPr>
          <a:xfrm>
            <a:off x="2037993" y="1574006"/>
            <a:ext cx="9043273"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Overview of Pet Day Care Services</a:t>
            </a:r>
            <a:endParaRPr lang="en-US" sz="4375" dirty="0"/>
          </a:p>
        </p:txBody>
      </p:sp>
      <p:sp>
        <p:nvSpPr>
          <p:cNvPr id="7" name="Text 4"/>
          <p:cNvSpPr/>
          <p:nvPr/>
        </p:nvSpPr>
        <p:spPr>
          <a:xfrm>
            <a:off x="2037993" y="2601635"/>
            <a:ext cx="10554414" cy="1066205"/>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For this database project, we are focusing on creating a comprehensive system for a pet day care service. Our goal is to provide a seamless experience for pet owners and ensure the well-being of their furry friends.</a:t>
            </a:r>
            <a:endParaRPr lang="en-US" sz="1750" dirty="0"/>
          </a:p>
        </p:txBody>
      </p:sp>
      <p:sp>
        <p:nvSpPr>
          <p:cNvPr id="8" name="Text 5"/>
          <p:cNvSpPr/>
          <p:nvPr/>
        </p:nvSpPr>
        <p:spPr>
          <a:xfrm>
            <a:off x="2037993" y="3917752"/>
            <a:ext cx="10554414"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Within our pet day care, we offer various services tailored to meet the needs of pets and their owners. This includes supervised playtime in our spacious indoor and outdoor play areas, grooming and bathing services, and specialized diets and medication administration for pets with unique needs.</a:t>
            </a:r>
            <a:endParaRPr lang="en-US" sz="1750" dirty="0"/>
          </a:p>
        </p:txBody>
      </p:sp>
      <p:sp>
        <p:nvSpPr>
          <p:cNvPr id="9" name="Text 6"/>
          <p:cNvSpPr/>
          <p:nvPr/>
        </p:nvSpPr>
        <p:spPr>
          <a:xfrm>
            <a:off x="2037993" y="5589270"/>
            <a:ext cx="10554414" cy="1066205"/>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Our certified pet handlers create a nurturing and stimulating environment where pets can engage in interactive activities and socialization with other animals. The health and well-being of the pets are always our top priority.</a:t>
            </a:r>
            <a:endParaRPr lang="en-US" sz="1750"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037993" y="1554599"/>
            <a:ext cx="8560594"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Database Design Considerations</a:t>
            </a:r>
            <a:endParaRPr lang="en-US" sz="4375" dirty="0"/>
          </a:p>
        </p:txBody>
      </p:sp>
      <p:sp>
        <p:nvSpPr>
          <p:cNvPr id="5" name="Text 3"/>
          <p:cNvSpPr/>
          <p:nvPr/>
        </p:nvSpPr>
        <p:spPr>
          <a:xfrm>
            <a:off x="2037993" y="2693313"/>
            <a:ext cx="10554414"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Designing an effective database for pet day care requires careful planning to ensure efficient data management and seamless operations. Key considerations include </a:t>
            </a:r>
            <a:r>
              <a:rPr lang="en-US" sz="1750" b="1" dirty="0">
                <a:solidFill>
                  <a:srgbClr val="EBECEF"/>
                </a:solidFill>
                <a:latin typeface="Epilogue" pitchFamily="34" charset="0"/>
                <a:ea typeface="Epilogue" pitchFamily="34" charset="-122"/>
                <a:cs typeface="Epilogue" pitchFamily="34" charset="-120"/>
              </a:rPr>
              <a:t>data organization</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user access control</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integration with existing systems</a:t>
            </a:r>
            <a:r>
              <a:rPr lang="en-US" sz="1750" dirty="0">
                <a:solidFill>
                  <a:srgbClr val="EBECEF"/>
                </a:solidFill>
                <a:latin typeface="Epilogue" pitchFamily="34" charset="0"/>
                <a:ea typeface="Epilogue" pitchFamily="34" charset="-122"/>
                <a:cs typeface="Epilogue" pitchFamily="34" charset="-120"/>
              </a:rPr>
              <a:t>, and </a:t>
            </a:r>
            <a:r>
              <a:rPr lang="en-US" sz="1750" b="1" dirty="0">
                <a:solidFill>
                  <a:srgbClr val="EBECEF"/>
                </a:solidFill>
                <a:latin typeface="Epilogue" pitchFamily="34" charset="0"/>
                <a:ea typeface="Epilogue" pitchFamily="34" charset="-122"/>
                <a:cs typeface="Epilogue" pitchFamily="34" charset="-120"/>
              </a:rPr>
              <a:t>scalability to accommodate future growth</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6" name="Text 4"/>
          <p:cNvSpPr/>
          <p:nvPr/>
        </p:nvSpPr>
        <p:spPr>
          <a:xfrm>
            <a:off x="2393394" y="4364831"/>
            <a:ext cx="10199013" cy="710803"/>
          </a:xfrm>
          <a:prstGeom prst="rect">
            <a:avLst/>
          </a:prstGeom>
          <a:noFill/>
        </p:spPr>
        <p:txBody>
          <a:bodyPr wrap="square" rtlCol="0" anchor="t"/>
          <a:lstStyle/>
          <a:p>
            <a:pPr marL="0" indent="0" algn="l">
              <a:lnSpc>
                <a:spcPts val="2800"/>
              </a:lnSpc>
              <a:buSzPct val="100000"/>
              <a:buNone/>
            </a:pPr>
            <a:r>
              <a:rPr lang="en-US" sz="1750" dirty="0">
                <a:solidFill>
                  <a:srgbClr val="EBECEF"/>
                </a:solidFill>
                <a:latin typeface="Epilogue" pitchFamily="34" charset="0"/>
                <a:ea typeface="Epilogue" pitchFamily="34" charset="-122"/>
                <a:cs typeface="Epilogue" pitchFamily="34" charset="-120"/>
              </a:rPr>
              <a:t>Identify critical data entities such as </a:t>
            </a:r>
            <a:r>
              <a:rPr lang="en-US" sz="1750" b="1" dirty="0">
                <a:solidFill>
                  <a:srgbClr val="EBECEF"/>
                </a:solidFill>
                <a:latin typeface="Epilogue" pitchFamily="34" charset="0"/>
                <a:ea typeface="Epilogue" pitchFamily="34" charset="-122"/>
                <a:cs typeface="Epilogue" pitchFamily="34" charset="-120"/>
              </a:rPr>
              <a:t>pet profiles</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client information</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service records</a:t>
            </a:r>
            <a:r>
              <a:rPr lang="en-US" sz="1750" dirty="0">
                <a:solidFill>
                  <a:srgbClr val="EBECEF"/>
                </a:solidFill>
                <a:latin typeface="Epilogue" pitchFamily="34" charset="0"/>
                <a:ea typeface="Epilogue" pitchFamily="34" charset="-122"/>
                <a:cs typeface="Epilogue" pitchFamily="34" charset="-120"/>
              </a:rPr>
              <a:t>, and </a:t>
            </a:r>
            <a:r>
              <a:rPr lang="en-US" sz="1750" b="1" dirty="0">
                <a:solidFill>
                  <a:srgbClr val="EBECEF"/>
                </a:solidFill>
                <a:latin typeface="Epilogue" pitchFamily="34" charset="0"/>
                <a:ea typeface="Epilogue" pitchFamily="34" charset="-122"/>
                <a:cs typeface="Epilogue" pitchFamily="34" charset="-120"/>
              </a:rPr>
              <a:t>staff management</a:t>
            </a:r>
            <a:endParaRPr lang="en-US" sz="1750" dirty="0"/>
          </a:p>
        </p:txBody>
      </p:sp>
      <p:sp>
        <p:nvSpPr>
          <p:cNvPr id="7" name="Text 5"/>
          <p:cNvSpPr/>
          <p:nvPr/>
        </p:nvSpPr>
        <p:spPr>
          <a:xfrm>
            <a:off x="2393394" y="5164455"/>
            <a:ext cx="10199013" cy="710803"/>
          </a:xfrm>
          <a:prstGeom prst="rect">
            <a:avLst/>
          </a:prstGeom>
          <a:noFill/>
        </p:spPr>
        <p:txBody>
          <a:bodyPr wrap="square" rtlCol="0" anchor="t"/>
          <a:lstStyle/>
          <a:p>
            <a:pPr marL="0" indent="0" algn="l">
              <a:lnSpc>
                <a:spcPts val="2800"/>
              </a:lnSpc>
              <a:buSzPct val="100000"/>
              <a:buNone/>
            </a:pPr>
            <a:r>
              <a:rPr lang="en-US" sz="1750" dirty="0">
                <a:solidFill>
                  <a:srgbClr val="EBECEF"/>
                </a:solidFill>
                <a:latin typeface="Epilogue" pitchFamily="34" charset="0"/>
                <a:ea typeface="Epilogue" pitchFamily="34" charset="-122"/>
                <a:cs typeface="Epilogue" pitchFamily="34" charset="-120"/>
              </a:rPr>
              <a:t>Establish </a:t>
            </a:r>
            <a:r>
              <a:rPr lang="en-US" sz="1750" b="1" dirty="0">
                <a:solidFill>
                  <a:srgbClr val="EBECEF"/>
                </a:solidFill>
                <a:latin typeface="Epilogue" pitchFamily="34" charset="0"/>
                <a:ea typeface="Epilogue" pitchFamily="34" charset="-122"/>
                <a:cs typeface="Epilogue" pitchFamily="34" charset="-120"/>
              </a:rPr>
              <a:t>robust relationships</a:t>
            </a:r>
            <a:r>
              <a:rPr lang="en-US" sz="1750" dirty="0">
                <a:solidFill>
                  <a:srgbClr val="EBECEF"/>
                </a:solidFill>
                <a:latin typeface="Epilogue" pitchFamily="34" charset="0"/>
                <a:ea typeface="Epilogue" pitchFamily="34" charset="-122"/>
                <a:cs typeface="Epilogue" pitchFamily="34" charset="-120"/>
              </a:rPr>
              <a:t> between data entities to facilitate comprehensive reporting and analysis</a:t>
            </a:r>
            <a:endParaRPr lang="en-US" sz="1750" dirty="0"/>
          </a:p>
        </p:txBody>
      </p:sp>
      <p:sp>
        <p:nvSpPr>
          <p:cNvPr id="8" name="Text 6"/>
          <p:cNvSpPr/>
          <p:nvPr/>
        </p:nvSpPr>
        <p:spPr>
          <a:xfrm>
            <a:off x="2393394" y="5964079"/>
            <a:ext cx="10199013" cy="710803"/>
          </a:xfrm>
          <a:prstGeom prst="rect">
            <a:avLst/>
          </a:prstGeom>
          <a:noFill/>
        </p:spPr>
        <p:txBody>
          <a:bodyPr wrap="square" rtlCol="0" anchor="t"/>
          <a:lstStyle/>
          <a:p>
            <a:pPr marL="0" indent="0" algn="l">
              <a:lnSpc>
                <a:spcPts val="2800"/>
              </a:lnSpc>
              <a:buSzPct val="100000"/>
              <a:buNone/>
            </a:pPr>
            <a:r>
              <a:rPr lang="en-US" sz="1750" dirty="0">
                <a:solidFill>
                  <a:srgbClr val="EBECEF"/>
                </a:solidFill>
                <a:latin typeface="Epilogue" pitchFamily="34" charset="0"/>
                <a:ea typeface="Epilogue" pitchFamily="34" charset="-122"/>
                <a:cs typeface="Epilogue" pitchFamily="34" charset="-120"/>
              </a:rPr>
              <a:t>Implement </a:t>
            </a:r>
            <a:r>
              <a:rPr lang="en-US" sz="1750" b="1" dirty="0">
                <a:solidFill>
                  <a:srgbClr val="EBECEF"/>
                </a:solidFill>
                <a:latin typeface="Epilogue" pitchFamily="34" charset="0"/>
                <a:ea typeface="Epilogue" pitchFamily="34" charset="-122"/>
                <a:cs typeface="Epilogue" pitchFamily="34" charset="-120"/>
              </a:rPr>
              <a:t>secure authentication</a:t>
            </a:r>
            <a:r>
              <a:rPr lang="en-US" sz="1750" dirty="0">
                <a:solidFill>
                  <a:srgbClr val="EBECEF"/>
                </a:solidFill>
                <a:latin typeface="Epilogue" pitchFamily="34" charset="0"/>
                <a:ea typeface="Epilogue" pitchFamily="34" charset="-122"/>
                <a:cs typeface="Epilogue" pitchFamily="34" charset="-120"/>
              </a:rPr>
              <a:t> and </a:t>
            </a:r>
            <a:r>
              <a:rPr lang="en-US" sz="1750" b="1" dirty="0">
                <a:solidFill>
                  <a:srgbClr val="EBECEF"/>
                </a:solidFill>
                <a:latin typeface="Epilogue" pitchFamily="34" charset="0"/>
                <a:ea typeface="Epilogue" pitchFamily="34" charset="-122"/>
                <a:cs typeface="Epilogue" pitchFamily="34" charset="-120"/>
              </a:rPr>
              <a:t>access privileges</a:t>
            </a:r>
            <a:r>
              <a:rPr lang="en-US" sz="1750" dirty="0">
                <a:solidFill>
                  <a:srgbClr val="EBECEF"/>
                </a:solidFill>
                <a:latin typeface="Epilogue" pitchFamily="34" charset="0"/>
                <a:ea typeface="Epilogue" pitchFamily="34" charset="-122"/>
                <a:cs typeface="Epilogue" pitchFamily="34" charset="-120"/>
              </a:rPr>
              <a:t> to protect sensitive pet and client data</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32696"/>
          </a:xfrm>
          <a:prstGeom prst="rect">
            <a:avLst/>
          </a:prstGeom>
          <a:solidFill>
            <a:srgbClr val="080E26"/>
          </a:solidFill>
        </p:spPr>
      </p:sp>
      <p:pic>
        <p:nvPicPr>
          <p:cNvPr id="4" name="Image 0" descr="preencoded.png"/>
          <p:cNvPicPr>
            <a:picLocks noChangeAspect="1"/>
          </p:cNvPicPr>
          <p:nvPr/>
        </p:nvPicPr>
        <p:blipFill>
          <a:blip r:embed="rId3"/>
          <a:stretch>
            <a:fillRect/>
          </a:stretch>
        </p:blipFill>
        <p:spPr>
          <a:xfrm>
            <a:off x="-7620" y="0"/>
            <a:ext cx="3657600" cy="8232696"/>
          </a:xfrm>
          <a:prstGeom prst="rect">
            <a:avLst/>
          </a:prstGeom>
        </p:spPr>
      </p:pic>
      <p:sp>
        <p:nvSpPr>
          <p:cNvPr id="5" name="Text 2"/>
          <p:cNvSpPr/>
          <p:nvPr/>
        </p:nvSpPr>
        <p:spPr>
          <a:xfrm>
            <a:off x="4449008" y="580311"/>
            <a:ext cx="7001113" cy="659606"/>
          </a:xfrm>
          <a:prstGeom prst="rect">
            <a:avLst/>
          </a:prstGeom>
          <a:noFill/>
        </p:spPr>
        <p:txBody>
          <a:bodyPr wrap="none" rtlCol="0" anchor="t"/>
          <a:lstStyle/>
          <a:p>
            <a:pPr marL="0" indent="0">
              <a:lnSpc>
                <a:spcPts val="5195"/>
              </a:lnSpc>
              <a:buNone/>
            </a:pPr>
            <a:r>
              <a:rPr lang="en-US" sz="4155" dirty="0">
                <a:solidFill>
                  <a:srgbClr val="FFFFFF"/>
                </a:solidFill>
                <a:latin typeface="Fraunces" pitchFamily="34" charset="0"/>
                <a:ea typeface="Fraunces" pitchFamily="34" charset="-122"/>
                <a:cs typeface="Fraunces" pitchFamily="34" charset="-120"/>
              </a:rPr>
              <a:t>Data Collection and Storage</a:t>
            </a:r>
            <a:endParaRPr lang="en-US" sz="4155" dirty="0"/>
          </a:p>
        </p:txBody>
      </p:sp>
      <p:sp>
        <p:nvSpPr>
          <p:cNvPr id="6" name="Shape 3"/>
          <p:cNvSpPr/>
          <p:nvPr/>
        </p:nvSpPr>
        <p:spPr>
          <a:xfrm>
            <a:off x="4744522" y="1556504"/>
            <a:ext cx="42148" cy="6095881"/>
          </a:xfrm>
          <a:prstGeom prst="roundRect">
            <a:avLst>
              <a:gd name="adj" fmla="val 225341"/>
            </a:avLst>
          </a:prstGeom>
          <a:solidFill>
            <a:srgbClr val="414A70"/>
          </a:solidFill>
        </p:spPr>
      </p:sp>
      <p:sp>
        <p:nvSpPr>
          <p:cNvPr id="7" name="Shape 4"/>
          <p:cNvSpPr/>
          <p:nvPr/>
        </p:nvSpPr>
        <p:spPr>
          <a:xfrm>
            <a:off x="5003006" y="1937623"/>
            <a:ext cx="738664" cy="42148"/>
          </a:xfrm>
          <a:prstGeom prst="roundRect">
            <a:avLst>
              <a:gd name="adj" fmla="val 225341"/>
            </a:avLst>
          </a:prstGeom>
          <a:solidFill>
            <a:srgbClr val="414A70"/>
          </a:solidFill>
        </p:spPr>
      </p:sp>
      <p:sp>
        <p:nvSpPr>
          <p:cNvPr id="8" name="Shape 5"/>
          <p:cNvSpPr/>
          <p:nvPr/>
        </p:nvSpPr>
        <p:spPr>
          <a:xfrm>
            <a:off x="4528185" y="1721406"/>
            <a:ext cx="474821" cy="474821"/>
          </a:xfrm>
          <a:prstGeom prst="roundRect">
            <a:avLst>
              <a:gd name="adj" fmla="val 20003"/>
            </a:avLst>
          </a:prstGeom>
          <a:solidFill>
            <a:srgbClr val="283157"/>
          </a:solidFill>
          <a:ln w="7620">
            <a:solidFill>
              <a:srgbClr val="414A70"/>
            </a:solidFill>
            <a:prstDash val="solid"/>
          </a:ln>
        </p:spPr>
      </p:sp>
      <p:sp>
        <p:nvSpPr>
          <p:cNvPr id="9" name="Text 6"/>
          <p:cNvSpPr/>
          <p:nvPr/>
        </p:nvSpPr>
        <p:spPr>
          <a:xfrm>
            <a:off x="4692968" y="1760934"/>
            <a:ext cx="145137" cy="395645"/>
          </a:xfrm>
          <a:prstGeom prst="rect">
            <a:avLst/>
          </a:prstGeom>
          <a:noFill/>
        </p:spPr>
        <p:txBody>
          <a:bodyPr wrap="none" rtlCol="0" anchor="t"/>
          <a:lstStyle/>
          <a:p>
            <a:pPr marL="0" indent="0" algn="ctr">
              <a:lnSpc>
                <a:spcPts val="3115"/>
              </a:lnSpc>
              <a:buNone/>
            </a:pPr>
            <a:r>
              <a:rPr lang="en-US" sz="2495" dirty="0">
                <a:solidFill>
                  <a:srgbClr val="EBECEF"/>
                </a:solidFill>
                <a:latin typeface="Fraunces" pitchFamily="34" charset="0"/>
                <a:ea typeface="Fraunces" pitchFamily="34" charset="-122"/>
                <a:cs typeface="Fraunces" pitchFamily="34" charset="-120"/>
              </a:rPr>
              <a:t>1</a:t>
            </a:r>
            <a:endParaRPr lang="en-US" sz="2495" dirty="0"/>
          </a:p>
        </p:txBody>
      </p:sp>
      <p:sp>
        <p:nvSpPr>
          <p:cNvPr id="10" name="Text 7"/>
          <p:cNvSpPr/>
          <p:nvPr/>
        </p:nvSpPr>
        <p:spPr>
          <a:xfrm>
            <a:off x="5926336" y="1767483"/>
            <a:ext cx="3738801" cy="329803"/>
          </a:xfrm>
          <a:prstGeom prst="rect">
            <a:avLst/>
          </a:prstGeom>
          <a:noFill/>
        </p:spPr>
        <p:txBody>
          <a:bodyPr wrap="none" rtlCol="0" anchor="t"/>
          <a:lstStyle/>
          <a:p>
            <a:pPr marL="0" indent="0" algn="l">
              <a:lnSpc>
                <a:spcPts val="2595"/>
              </a:lnSpc>
              <a:buNone/>
            </a:pPr>
            <a:r>
              <a:rPr lang="en-US" sz="2075" dirty="0">
                <a:solidFill>
                  <a:srgbClr val="EBECEF"/>
                </a:solidFill>
                <a:latin typeface="Fraunces" pitchFamily="34" charset="0"/>
                <a:ea typeface="Fraunces" pitchFamily="34" charset="-122"/>
                <a:cs typeface="Fraunces" pitchFamily="34" charset="-120"/>
              </a:rPr>
              <a:t>Gathering Pet and Client Data</a:t>
            </a:r>
            <a:endParaRPr lang="en-US" sz="2075" dirty="0"/>
          </a:p>
        </p:txBody>
      </p:sp>
      <p:sp>
        <p:nvSpPr>
          <p:cNvPr id="11" name="Text 8"/>
          <p:cNvSpPr/>
          <p:nvPr/>
        </p:nvSpPr>
        <p:spPr>
          <a:xfrm>
            <a:off x="5926336" y="2223849"/>
            <a:ext cx="7912656" cy="1012984"/>
          </a:xfrm>
          <a:prstGeom prst="rect">
            <a:avLst/>
          </a:prstGeom>
          <a:noFill/>
        </p:spPr>
        <p:txBody>
          <a:bodyPr wrap="square" rtlCol="0" anchor="t"/>
          <a:lstStyle/>
          <a:p>
            <a:pPr marL="0" indent="0" algn="l">
              <a:lnSpc>
                <a:spcPts val="2660"/>
              </a:lnSpc>
              <a:buNone/>
            </a:pPr>
            <a:r>
              <a:rPr lang="en-US" sz="1660" dirty="0">
                <a:solidFill>
                  <a:srgbClr val="EBECEF"/>
                </a:solidFill>
                <a:latin typeface="Epilogue" pitchFamily="34" charset="0"/>
                <a:ea typeface="Epilogue" pitchFamily="34" charset="-122"/>
                <a:cs typeface="Epilogue" pitchFamily="34" charset="-120"/>
              </a:rPr>
              <a:t>Comprehensive pet profiles with details like breed, age, medical history, and dietary needs. Detailed client information, including contact details, emergency contacts, and service preferences.</a:t>
            </a:r>
            <a:endParaRPr lang="en-US" sz="1660" dirty="0"/>
          </a:p>
        </p:txBody>
      </p:sp>
      <p:sp>
        <p:nvSpPr>
          <p:cNvPr id="12" name="Shape 9"/>
          <p:cNvSpPr/>
          <p:nvPr/>
        </p:nvSpPr>
        <p:spPr>
          <a:xfrm>
            <a:off x="5003006" y="4039910"/>
            <a:ext cx="738664" cy="42148"/>
          </a:xfrm>
          <a:prstGeom prst="roundRect">
            <a:avLst>
              <a:gd name="adj" fmla="val 225341"/>
            </a:avLst>
          </a:prstGeom>
          <a:solidFill>
            <a:srgbClr val="414A70"/>
          </a:solidFill>
        </p:spPr>
      </p:sp>
      <p:sp>
        <p:nvSpPr>
          <p:cNvPr id="13" name="Shape 10"/>
          <p:cNvSpPr/>
          <p:nvPr/>
        </p:nvSpPr>
        <p:spPr>
          <a:xfrm>
            <a:off x="4528185" y="3823692"/>
            <a:ext cx="474821" cy="474821"/>
          </a:xfrm>
          <a:prstGeom prst="roundRect">
            <a:avLst>
              <a:gd name="adj" fmla="val 20003"/>
            </a:avLst>
          </a:prstGeom>
          <a:solidFill>
            <a:srgbClr val="283157"/>
          </a:solidFill>
          <a:ln w="7620">
            <a:solidFill>
              <a:srgbClr val="414A70"/>
            </a:solidFill>
            <a:prstDash val="solid"/>
          </a:ln>
        </p:spPr>
      </p:sp>
      <p:sp>
        <p:nvSpPr>
          <p:cNvPr id="14" name="Text 11"/>
          <p:cNvSpPr/>
          <p:nvPr/>
        </p:nvSpPr>
        <p:spPr>
          <a:xfrm>
            <a:off x="4669631" y="3863221"/>
            <a:ext cx="191810" cy="395645"/>
          </a:xfrm>
          <a:prstGeom prst="rect">
            <a:avLst/>
          </a:prstGeom>
          <a:noFill/>
        </p:spPr>
        <p:txBody>
          <a:bodyPr wrap="none" rtlCol="0" anchor="t"/>
          <a:lstStyle/>
          <a:p>
            <a:pPr marL="0" indent="0" algn="ctr">
              <a:lnSpc>
                <a:spcPts val="3115"/>
              </a:lnSpc>
              <a:buNone/>
            </a:pPr>
            <a:r>
              <a:rPr lang="en-US" sz="2495" dirty="0">
                <a:solidFill>
                  <a:srgbClr val="EBECEF"/>
                </a:solidFill>
                <a:latin typeface="Fraunces" pitchFamily="34" charset="0"/>
                <a:ea typeface="Fraunces" pitchFamily="34" charset="-122"/>
                <a:cs typeface="Fraunces" pitchFamily="34" charset="-120"/>
              </a:rPr>
              <a:t>2</a:t>
            </a:r>
            <a:endParaRPr lang="en-US" sz="2495" dirty="0"/>
          </a:p>
        </p:txBody>
      </p:sp>
      <p:sp>
        <p:nvSpPr>
          <p:cNvPr id="15" name="Text 12"/>
          <p:cNvSpPr/>
          <p:nvPr/>
        </p:nvSpPr>
        <p:spPr>
          <a:xfrm>
            <a:off x="5926336" y="3869769"/>
            <a:ext cx="2638187" cy="329803"/>
          </a:xfrm>
          <a:prstGeom prst="rect">
            <a:avLst/>
          </a:prstGeom>
          <a:noFill/>
        </p:spPr>
        <p:txBody>
          <a:bodyPr wrap="none" rtlCol="0" anchor="t"/>
          <a:lstStyle/>
          <a:p>
            <a:pPr marL="0" indent="0" algn="l">
              <a:lnSpc>
                <a:spcPts val="2595"/>
              </a:lnSpc>
              <a:buNone/>
            </a:pPr>
            <a:r>
              <a:rPr lang="en-US" sz="2075" dirty="0">
                <a:solidFill>
                  <a:srgbClr val="EBECEF"/>
                </a:solidFill>
                <a:latin typeface="Fraunces" pitchFamily="34" charset="0"/>
                <a:ea typeface="Fraunces" pitchFamily="34" charset="-122"/>
                <a:cs typeface="Fraunces" pitchFamily="34" charset="-120"/>
              </a:rPr>
              <a:t>Secure Data Storage</a:t>
            </a:r>
            <a:endParaRPr lang="en-US" sz="2075" dirty="0"/>
          </a:p>
        </p:txBody>
      </p:sp>
      <p:sp>
        <p:nvSpPr>
          <p:cNvPr id="16" name="Text 13"/>
          <p:cNvSpPr/>
          <p:nvPr/>
        </p:nvSpPr>
        <p:spPr>
          <a:xfrm>
            <a:off x="5926336" y="4326136"/>
            <a:ext cx="7912656" cy="1012984"/>
          </a:xfrm>
          <a:prstGeom prst="rect">
            <a:avLst/>
          </a:prstGeom>
          <a:noFill/>
        </p:spPr>
        <p:txBody>
          <a:bodyPr wrap="square" rtlCol="0" anchor="t"/>
          <a:lstStyle/>
          <a:p>
            <a:pPr marL="0" indent="0" algn="l">
              <a:lnSpc>
                <a:spcPts val="2660"/>
              </a:lnSpc>
              <a:buNone/>
            </a:pPr>
            <a:r>
              <a:rPr lang="en-US" sz="1660" dirty="0">
                <a:solidFill>
                  <a:srgbClr val="EBECEF"/>
                </a:solidFill>
                <a:latin typeface="Epilogue" pitchFamily="34" charset="0"/>
                <a:ea typeface="Epilogue" pitchFamily="34" charset="-122"/>
                <a:cs typeface="Epilogue" pitchFamily="34" charset="-120"/>
              </a:rPr>
              <a:t>Utilize a robust database solution to centralize and protect sensitive pet and client data. Implement robust access controls and encryption to safeguard information.</a:t>
            </a:r>
            <a:endParaRPr lang="en-US" sz="1660" dirty="0"/>
          </a:p>
        </p:txBody>
      </p:sp>
      <p:sp>
        <p:nvSpPr>
          <p:cNvPr id="17" name="Shape 14"/>
          <p:cNvSpPr/>
          <p:nvPr/>
        </p:nvSpPr>
        <p:spPr>
          <a:xfrm>
            <a:off x="5003006" y="6142196"/>
            <a:ext cx="738664" cy="42148"/>
          </a:xfrm>
          <a:prstGeom prst="roundRect">
            <a:avLst>
              <a:gd name="adj" fmla="val 225341"/>
            </a:avLst>
          </a:prstGeom>
          <a:solidFill>
            <a:srgbClr val="414A70"/>
          </a:solidFill>
        </p:spPr>
      </p:sp>
      <p:sp>
        <p:nvSpPr>
          <p:cNvPr id="18" name="Shape 15"/>
          <p:cNvSpPr/>
          <p:nvPr/>
        </p:nvSpPr>
        <p:spPr>
          <a:xfrm>
            <a:off x="4528185" y="5925979"/>
            <a:ext cx="474821" cy="474821"/>
          </a:xfrm>
          <a:prstGeom prst="roundRect">
            <a:avLst>
              <a:gd name="adj" fmla="val 20003"/>
            </a:avLst>
          </a:prstGeom>
          <a:solidFill>
            <a:srgbClr val="283157"/>
          </a:solidFill>
          <a:ln w="7620">
            <a:solidFill>
              <a:srgbClr val="414A70"/>
            </a:solidFill>
            <a:prstDash val="solid"/>
          </a:ln>
        </p:spPr>
      </p:sp>
      <p:sp>
        <p:nvSpPr>
          <p:cNvPr id="19" name="Text 16"/>
          <p:cNvSpPr/>
          <p:nvPr/>
        </p:nvSpPr>
        <p:spPr>
          <a:xfrm>
            <a:off x="4678204" y="5965508"/>
            <a:ext cx="174784" cy="395645"/>
          </a:xfrm>
          <a:prstGeom prst="rect">
            <a:avLst/>
          </a:prstGeom>
          <a:noFill/>
        </p:spPr>
        <p:txBody>
          <a:bodyPr wrap="none" rtlCol="0" anchor="t"/>
          <a:lstStyle/>
          <a:p>
            <a:pPr marL="0" indent="0" algn="ctr">
              <a:lnSpc>
                <a:spcPts val="3115"/>
              </a:lnSpc>
              <a:buNone/>
            </a:pPr>
            <a:r>
              <a:rPr lang="en-US" sz="2495" dirty="0">
                <a:solidFill>
                  <a:srgbClr val="EBECEF"/>
                </a:solidFill>
                <a:latin typeface="Fraunces" pitchFamily="34" charset="0"/>
                <a:ea typeface="Fraunces" pitchFamily="34" charset="-122"/>
                <a:cs typeface="Fraunces" pitchFamily="34" charset="-120"/>
              </a:rPr>
              <a:t>3</a:t>
            </a:r>
            <a:endParaRPr lang="en-US" sz="2495" dirty="0"/>
          </a:p>
        </p:txBody>
      </p:sp>
      <p:sp>
        <p:nvSpPr>
          <p:cNvPr id="20" name="Text 17"/>
          <p:cNvSpPr/>
          <p:nvPr/>
        </p:nvSpPr>
        <p:spPr>
          <a:xfrm>
            <a:off x="5926336" y="5972056"/>
            <a:ext cx="3441502" cy="329803"/>
          </a:xfrm>
          <a:prstGeom prst="rect">
            <a:avLst/>
          </a:prstGeom>
          <a:noFill/>
        </p:spPr>
        <p:txBody>
          <a:bodyPr wrap="none" rtlCol="0" anchor="t"/>
          <a:lstStyle/>
          <a:p>
            <a:pPr marL="0" indent="0" algn="l">
              <a:lnSpc>
                <a:spcPts val="2595"/>
              </a:lnSpc>
              <a:buNone/>
            </a:pPr>
            <a:r>
              <a:rPr lang="en-US" sz="2075" dirty="0">
                <a:solidFill>
                  <a:srgbClr val="EBECEF"/>
                </a:solidFill>
                <a:latin typeface="Fraunces" pitchFamily="34" charset="0"/>
                <a:ea typeface="Fraunces" pitchFamily="34" charset="-122"/>
                <a:cs typeface="Fraunces" pitchFamily="34" charset="-120"/>
              </a:rPr>
              <a:t>Integrated Record-Keeping</a:t>
            </a:r>
            <a:endParaRPr lang="en-US" sz="2075" dirty="0"/>
          </a:p>
        </p:txBody>
      </p:sp>
      <p:sp>
        <p:nvSpPr>
          <p:cNvPr id="21" name="Text 18"/>
          <p:cNvSpPr/>
          <p:nvPr/>
        </p:nvSpPr>
        <p:spPr>
          <a:xfrm>
            <a:off x="5926336" y="6428423"/>
            <a:ext cx="7912656" cy="1012984"/>
          </a:xfrm>
          <a:prstGeom prst="rect">
            <a:avLst/>
          </a:prstGeom>
          <a:noFill/>
        </p:spPr>
        <p:txBody>
          <a:bodyPr wrap="square" rtlCol="0" anchor="t"/>
          <a:lstStyle/>
          <a:p>
            <a:pPr marL="0" indent="0" algn="l">
              <a:lnSpc>
                <a:spcPts val="2660"/>
              </a:lnSpc>
              <a:buNone/>
            </a:pPr>
            <a:r>
              <a:rPr lang="en-US" sz="1660" dirty="0">
                <a:solidFill>
                  <a:srgbClr val="EBECEF"/>
                </a:solidFill>
                <a:latin typeface="Epilogue" pitchFamily="34" charset="0"/>
                <a:ea typeface="Epilogue" pitchFamily="34" charset="-122"/>
                <a:cs typeface="Epilogue" pitchFamily="34" charset="-120"/>
              </a:rPr>
              <a:t>Seamlessly log service visits, grooming records, medication administration, and other pet care activities. Generate comprehensive reports and analytics to inform decision-making.</a:t>
            </a:r>
            <a:endParaRPr lang="en-US" sz="166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604968" y="546616"/>
            <a:ext cx="4958120" cy="619720"/>
          </a:xfrm>
          <a:prstGeom prst="rect">
            <a:avLst/>
          </a:prstGeom>
          <a:noFill/>
        </p:spPr>
        <p:txBody>
          <a:bodyPr wrap="none" rtlCol="0" anchor="t"/>
          <a:lstStyle/>
          <a:p>
            <a:pPr marL="0" indent="0">
              <a:lnSpc>
                <a:spcPts val="4880"/>
              </a:lnSpc>
              <a:buNone/>
            </a:pPr>
            <a:r>
              <a:rPr lang="en-US" sz="3905" dirty="0">
                <a:solidFill>
                  <a:srgbClr val="FFFFFF"/>
                </a:solidFill>
                <a:latin typeface="Fraunces" pitchFamily="34" charset="0"/>
                <a:ea typeface="Fraunces" pitchFamily="34" charset="-122"/>
                <a:cs typeface="Fraunces" pitchFamily="34" charset="-120"/>
              </a:rPr>
              <a:t>ER Diagram</a:t>
            </a:r>
            <a:endParaRPr lang="en-US" sz="3905" dirty="0"/>
          </a:p>
        </p:txBody>
      </p:sp>
      <p:pic>
        <p:nvPicPr>
          <p:cNvPr id="5" name="Image 0" descr="preencoded.png"/>
          <p:cNvPicPr>
            <a:picLocks noChangeAspect="1"/>
          </p:cNvPicPr>
          <p:nvPr/>
        </p:nvPicPr>
        <p:blipFill>
          <a:blip r:embed="rId3"/>
          <a:stretch>
            <a:fillRect/>
          </a:stretch>
        </p:blipFill>
        <p:spPr>
          <a:xfrm>
            <a:off x="2604968" y="1463754"/>
            <a:ext cx="9420463" cy="621923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037993" y="728543"/>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ER TO TABLE</a:t>
            </a:r>
            <a:endParaRPr lang="en-US" sz="4375" dirty="0"/>
          </a:p>
        </p:txBody>
      </p:sp>
      <p:pic>
        <p:nvPicPr>
          <p:cNvPr id="5" name="Image 0" descr="preencoded.png"/>
          <p:cNvPicPr>
            <a:picLocks noChangeAspect="1"/>
          </p:cNvPicPr>
          <p:nvPr/>
        </p:nvPicPr>
        <p:blipFill>
          <a:blip r:embed="rId3"/>
          <a:stretch>
            <a:fillRect/>
          </a:stretch>
        </p:blipFill>
        <p:spPr>
          <a:xfrm>
            <a:off x="2037993" y="1867257"/>
            <a:ext cx="10554414" cy="5633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sp>
        <p:nvSpPr>
          <p:cNvPr id="4" name="Text 2"/>
          <p:cNvSpPr/>
          <p:nvPr/>
        </p:nvSpPr>
        <p:spPr>
          <a:xfrm>
            <a:off x="2037993" y="728543"/>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Fraunces" pitchFamily="34" charset="0"/>
                <a:ea typeface="Fraunces" pitchFamily="34" charset="-122"/>
              </a:rPr>
              <a:t>EXECUTABLE OPERATIONS</a:t>
            </a:r>
          </a:p>
          <a:p>
            <a:pPr marL="285750" indent="-285750">
              <a:lnSpc>
                <a:spcPts val="5470"/>
              </a:lnSpc>
              <a:buFont typeface="Arial" panose="020B0604020202020204" pitchFamily="34" charset="0"/>
              <a:buChar char="•"/>
            </a:pPr>
            <a:r>
              <a:rPr lang="en-US" dirty="0">
                <a:solidFill>
                  <a:srgbClr val="FFFFFF"/>
                </a:solidFill>
                <a:latin typeface="Fraunces" pitchFamily="34" charset="0"/>
                <a:ea typeface="Fraunces" pitchFamily="34" charset="-122"/>
              </a:rPr>
              <a:t>Return dogs and their owners</a:t>
            </a:r>
          </a:p>
          <a:p>
            <a:pPr marL="285750" indent="-285750">
              <a:lnSpc>
                <a:spcPts val="5470"/>
              </a:lnSpc>
              <a:buFont typeface="Arial" panose="020B0604020202020204" pitchFamily="34" charset="0"/>
              <a:buChar char="•"/>
            </a:pPr>
            <a:r>
              <a:rPr lang="en-US" dirty="0">
                <a:solidFill>
                  <a:srgbClr val="FFFFFF"/>
                </a:solidFill>
                <a:latin typeface="Fraunces" pitchFamily="34" charset="0"/>
                <a:ea typeface="Fraunces" pitchFamily="34" charset="-122"/>
              </a:rPr>
              <a:t>Show all appointments</a:t>
            </a:r>
          </a:p>
          <a:p>
            <a:pPr marL="285750" indent="-285750">
              <a:lnSpc>
                <a:spcPts val="5470"/>
              </a:lnSpc>
              <a:buFont typeface="Arial" panose="020B0604020202020204" pitchFamily="34" charset="0"/>
              <a:buChar char="•"/>
            </a:pPr>
            <a:r>
              <a:rPr lang="en-US" dirty="0">
                <a:solidFill>
                  <a:srgbClr val="FFFFFF"/>
                </a:solidFill>
                <a:latin typeface="Fraunces" pitchFamily="34" charset="0"/>
                <a:ea typeface="Fraunces" pitchFamily="34" charset="-122"/>
              </a:rPr>
              <a:t>Show vaccine status for a particular dog</a:t>
            </a:r>
          </a:p>
          <a:p>
            <a:pPr marL="285750" indent="-285750">
              <a:lnSpc>
                <a:spcPts val="5470"/>
              </a:lnSpc>
              <a:buFont typeface="Arial" panose="020B0604020202020204" pitchFamily="34" charset="0"/>
              <a:buChar char="•"/>
            </a:pPr>
            <a:r>
              <a:rPr lang="en-US" dirty="0">
                <a:solidFill>
                  <a:srgbClr val="FFFFFF"/>
                </a:solidFill>
                <a:latin typeface="Fraunces" pitchFamily="34" charset="0"/>
                <a:ea typeface="Fraunces" pitchFamily="34" charset="-122"/>
              </a:rPr>
              <a:t>Return names of dogs less than a particular age</a:t>
            </a:r>
          </a:p>
          <a:p>
            <a:pPr>
              <a:lnSpc>
                <a:spcPts val="5470"/>
              </a:lnSpc>
            </a:pPr>
            <a:endParaRPr lang="en-US" dirty="0">
              <a:solidFill>
                <a:srgbClr val="FFFFFF"/>
              </a:solidFill>
              <a:latin typeface="Fraunces" pitchFamily="34" charset="0"/>
              <a:ea typeface="Fraunces" pitchFamily="34" charset="-122"/>
            </a:endParaRPr>
          </a:p>
          <a:p>
            <a:pPr marL="285750" indent="-285750">
              <a:lnSpc>
                <a:spcPts val="5470"/>
              </a:lnSpc>
              <a:buFont typeface="Arial" panose="020B0604020202020204" pitchFamily="34" charset="0"/>
              <a:buChar char="•"/>
            </a:pPr>
            <a:endParaRPr lang="en-US" dirty="0">
              <a:solidFill>
                <a:srgbClr val="FFFFFF"/>
              </a:solidFill>
              <a:latin typeface="Fraunces" pitchFamily="34" charset="0"/>
              <a:ea typeface="Fraunces" pitchFamily="34" charset="-122"/>
            </a:endParaRPr>
          </a:p>
          <a:p>
            <a:pPr marL="0" indent="0">
              <a:lnSpc>
                <a:spcPts val="5470"/>
              </a:lnSpc>
              <a:buNone/>
            </a:pPr>
            <a:endParaRPr lang="en-US" sz="4375" dirty="0">
              <a:solidFill>
                <a:srgbClr val="FFFFFF"/>
              </a:solidFill>
              <a:latin typeface="Fraunces" pitchFamily="34" charset="0"/>
              <a:ea typeface="Fraunces" pitchFamily="34" charset="-122"/>
            </a:endParaRPr>
          </a:p>
          <a:p>
            <a:pPr marL="0" indent="0">
              <a:lnSpc>
                <a:spcPts val="5470"/>
              </a:lnSpc>
              <a:buNone/>
            </a:pPr>
            <a:endParaRPr lang="en-US" sz="4375" dirty="0"/>
          </a:p>
        </p:txBody>
      </p:sp>
    </p:spTree>
    <p:extLst>
      <p:ext uri="{BB962C8B-B14F-4D97-AF65-F5344CB8AC3E}">
        <p14:creationId xmlns:p14="http://schemas.microsoft.com/office/powerpoint/2010/main" val="190183250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32274" y="0"/>
            <a:ext cx="14630400" cy="8231267"/>
          </a:xfrm>
          <a:prstGeom prst="rect">
            <a:avLst/>
          </a:prstGeom>
          <a:solidFill>
            <a:srgbClr val="080E26"/>
          </a:solidFill>
        </p:spPr>
      </p:sp>
      <p:sp>
        <p:nvSpPr>
          <p:cNvPr id="4" name="Text 2"/>
          <p:cNvSpPr/>
          <p:nvPr/>
        </p:nvSpPr>
        <p:spPr>
          <a:xfrm>
            <a:off x="2249091" y="586502"/>
            <a:ext cx="9602510" cy="666512"/>
          </a:xfrm>
          <a:prstGeom prst="rect">
            <a:avLst/>
          </a:prstGeom>
          <a:noFill/>
        </p:spPr>
        <p:txBody>
          <a:bodyPr wrap="none" rtlCol="0" anchor="t"/>
          <a:lstStyle/>
          <a:p>
            <a:pPr marL="0" indent="0">
              <a:lnSpc>
                <a:spcPts val="5250"/>
              </a:lnSpc>
              <a:buNone/>
            </a:pPr>
            <a:r>
              <a:rPr lang="en-US" sz="4200" dirty="0">
                <a:solidFill>
                  <a:srgbClr val="FFFFFF"/>
                </a:solidFill>
                <a:latin typeface="Fraunces" pitchFamily="34" charset="0"/>
                <a:ea typeface="Fraunces" pitchFamily="34" charset="-122"/>
                <a:cs typeface="Fraunces" pitchFamily="34" charset="-120"/>
              </a:rPr>
              <a:t>User Management and Access Control</a:t>
            </a:r>
            <a:endParaRPr lang="en-US" sz="4200" dirty="0"/>
          </a:p>
        </p:txBody>
      </p:sp>
      <p:sp>
        <p:nvSpPr>
          <p:cNvPr id="5" name="Text 3"/>
          <p:cNvSpPr/>
          <p:nvPr/>
        </p:nvSpPr>
        <p:spPr>
          <a:xfrm>
            <a:off x="2249091" y="1786176"/>
            <a:ext cx="2142768" cy="666274"/>
          </a:xfrm>
          <a:prstGeom prst="rect">
            <a:avLst/>
          </a:prstGeom>
          <a:noFill/>
        </p:spPr>
        <p:txBody>
          <a:bodyPr wrap="square" rtlCol="0" anchor="t"/>
          <a:lstStyle/>
          <a:p>
            <a:pPr marL="0" indent="0">
              <a:lnSpc>
                <a:spcPts val="2625"/>
              </a:lnSpc>
              <a:buNone/>
            </a:pPr>
            <a:r>
              <a:rPr lang="en-US" sz="2100" dirty="0">
                <a:solidFill>
                  <a:srgbClr val="FFFFFF"/>
                </a:solidFill>
                <a:latin typeface="Fraunces" pitchFamily="34" charset="0"/>
                <a:ea typeface="Fraunces" pitchFamily="34" charset="-122"/>
                <a:cs typeface="Fraunces" pitchFamily="34" charset="-120"/>
              </a:rPr>
              <a:t>Granular User Roles</a:t>
            </a:r>
            <a:endParaRPr lang="en-US" sz="2100" dirty="0"/>
          </a:p>
        </p:txBody>
      </p:sp>
      <p:sp>
        <p:nvSpPr>
          <p:cNvPr id="6" name="Text 4"/>
          <p:cNvSpPr/>
          <p:nvPr/>
        </p:nvSpPr>
        <p:spPr>
          <a:xfrm>
            <a:off x="2249091" y="2665690"/>
            <a:ext cx="2142768" cy="4437578"/>
          </a:xfrm>
          <a:prstGeom prst="rect">
            <a:avLst/>
          </a:prstGeom>
          <a:noFill/>
        </p:spPr>
        <p:txBody>
          <a:bodyPr wrap="square" rtlCol="0" anchor="t"/>
          <a:lstStyle/>
          <a:p>
            <a:pPr marL="0" indent="0">
              <a:lnSpc>
                <a:spcPts val="2685"/>
              </a:lnSpc>
              <a:buNone/>
            </a:pPr>
            <a:r>
              <a:rPr lang="en-US" sz="1680" dirty="0">
                <a:solidFill>
                  <a:srgbClr val="EBECEF"/>
                </a:solidFill>
                <a:latin typeface="Epilogue" pitchFamily="34" charset="0"/>
                <a:ea typeface="Epilogue" pitchFamily="34" charset="-122"/>
                <a:cs typeface="Epilogue" pitchFamily="34" charset="-120"/>
              </a:rPr>
              <a:t>Establish distinct user roles with tailored permissions, from administrative staff to pet handlers and front-desk personnel. Ensure each user can only access the data and functionalities relevant to their responsibilities.</a:t>
            </a:r>
            <a:endParaRPr lang="en-US" sz="1680" dirty="0"/>
          </a:p>
        </p:txBody>
      </p:sp>
      <p:sp>
        <p:nvSpPr>
          <p:cNvPr id="7" name="Text 5"/>
          <p:cNvSpPr/>
          <p:nvPr/>
        </p:nvSpPr>
        <p:spPr>
          <a:xfrm>
            <a:off x="4919782" y="1786176"/>
            <a:ext cx="2142768" cy="666274"/>
          </a:xfrm>
          <a:prstGeom prst="rect">
            <a:avLst/>
          </a:prstGeom>
          <a:noFill/>
        </p:spPr>
        <p:txBody>
          <a:bodyPr wrap="square" rtlCol="0" anchor="t"/>
          <a:lstStyle/>
          <a:p>
            <a:pPr marL="0" indent="0">
              <a:lnSpc>
                <a:spcPts val="2625"/>
              </a:lnSpc>
              <a:buNone/>
            </a:pPr>
            <a:r>
              <a:rPr lang="en-US" sz="2100" dirty="0">
                <a:solidFill>
                  <a:srgbClr val="FFFFFF"/>
                </a:solidFill>
                <a:latin typeface="Fraunces" pitchFamily="34" charset="0"/>
                <a:ea typeface="Fraunces" pitchFamily="34" charset="-122"/>
                <a:cs typeface="Fraunces" pitchFamily="34" charset="-120"/>
              </a:rPr>
              <a:t>Secure Authentication</a:t>
            </a:r>
            <a:endParaRPr lang="en-US" sz="2100" dirty="0"/>
          </a:p>
        </p:txBody>
      </p:sp>
      <p:sp>
        <p:nvSpPr>
          <p:cNvPr id="8" name="Text 6"/>
          <p:cNvSpPr/>
          <p:nvPr/>
        </p:nvSpPr>
        <p:spPr>
          <a:xfrm>
            <a:off x="4919782" y="2665690"/>
            <a:ext cx="2142768" cy="4437578"/>
          </a:xfrm>
          <a:prstGeom prst="rect">
            <a:avLst/>
          </a:prstGeom>
          <a:noFill/>
        </p:spPr>
        <p:txBody>
          <a:bodyPr wrap="square" rtlCol="0" anchor="t"/>
          <a:lstStyle/>
          <a:p>
            <a:pPr marL="0" indent="0">
              <a:lnSpc>
                <a:spcPts val="2685"/>
              </a:lnSpc>
              <a:buNone/>
            </a:pPr>
            <a:r>
              <a:rPr lang="en-US" sz="1680" dirty="0">
                <a:solidFill>
                  <a:srgbClr val="EBECEF"/>
                </a:solidFill>
                <a:latin typeface="Epilogue" pitchFamily="34" charset="0"/>
                <a:ea typeface="Epilogue" pitchFamily="34" charset="-122"/>
                <a:cs typeface="Epilogue" pitchFamily="34" charset="-120"/>
              </a:rPr>
              <a:t>Implement robust authentication methods, such as password policies, two-factor authentication, and secure login procedures. Protect sensitive information by granting access only to authorized users.</a:t>
            </a:r>
            <a:endParaRPr lang="en-US" sz="1680" dirty="0"/>
          </a:p>
        </p:txBody>
      </p:sp>
      <p:sp>
        <p:nvSpPr>
          <p:cNvPr id="9" name="Text 7"/>
          <p:cNvSpPr/>
          <p:nvPr/>
        </p:nvSpPr>
        <p:spPr>
          <a:xfrm>
            <a:off x="7590473" y="1786176"/>
            <a:ext cx="2142768" cy="333137"/>
          </a:xfrm>
          <a:prstGeom prst="rect">
            <a:avLst/>
          </a:prstGeom>
          <a:noFill/>
        </p:spPr>
        <p:txBody>
          <a:bodyPr wrap="none" rtlCol="0" anchor="t"/>
          <a:lstStyle/>
          <a:p>
            <a:pPr marL="0" indent="0">
              <a:lnSpc>
                <a:spcPts val="2625"/>
              </a:lnSpc>
              <a:buNone/>
            </a:pPr>
            <a:r>
              <a:rPr lang="en-US" sz="2100" dirty="0">
                <a:solidFill>
                  <a:srgbClr val="FFFFFF"/>
                </a:solidFill>
                <a:latin typeface="Fraunces" pitchFamily="34" charset="0"/>
                <a:ea typeface="Fraunces" pitchFamily="34" charset="-122"/>
                <a:cs typeface="Fraunces" pitchFamily="34" charset="-120"/>
              </a:rPr>
              <a:t>Audit Trails</a:t>
            </a:r>
            <a:endParaRPr lang="en-US" sz="2100" dirty="0"/>
          </a:p>
        </p:txBody>
      </p:sp>
      <p:sp>
        <p:nvSpPr>
          <p:cNvPr id="10" name="Text 8"/>
          <p:cNvSpPr/>
          <p:nvPr/>
        </p:nvSpPr>
        <p:spPr>
          <a:xfrm>
            <a:off x="7590473" y="2332553"/>
            <a:ext cx="2142768" cy="5120283"/>
          </a:xfrm>
          <a:prstGeom prst="rect">
            <a:avLst/>
          </a:prstGeom>
          <a:noFill/>
        </p:spPr>
        <p:txBody>
          <a:bodyPr wrap="square" rtlCol="0" anchor="t"/>
          <a:lstStyle/>
          <a:p>
            <a:pPr marL="0" indent="0">
              <a:lnSpc>
                <a:spcPts val="2685"/>
              </a:lnSpc>
              <a:buNone/>
            </a:pPr>
            <a:r>
              <a:rPr lang="en-US" sz="1680" dirty="0">
                <a:solidFill>
                  <a:srgbClr val="EBECEF"/>
                </a:solidFill>
                <a:latin typeface="Epilogue" pitchFamily="34" charset="0"/>
                <a:ea typeface="Epilogue" pitchFamily="34" charset="-122"/>
                <a:cs typeface="Epilogue" pitchFamily="34" charset="-120"/>
              </a:rPr>
              <a:t>Maintain comprehensive audit logs that track user actions, including pet check-ins, medication administration, and updates to client or pet profiles. This provides accountability and helps identify potential security breaches.</a:t>
            </a:r>
            <a:endParaRPr lang="en-US" sz="1680" dirty="0"/>
          </a:p>
        </p:txBody>
      </p:sp>
      <p:sp>
        <p:nvSpPr>
          <p:cNvPr id="11" name="Text 9"/>
          <p:cNvSpPr/>
          <p:nvPr/>
        </p:nvSpPr>
        <p:spPr>
          <a:xfrm>
            <a:off x="10261163" y="1786176"/>
            <a:ext cx="2142768" cy="666274"/>
          </a:xfrm>
          <a:prstGeom prst="rect">
            <a:avLst/>
          </a:prstGeom>
          <a:noFill/>
        </p:spPr>
        <p:txBody>
          <a:bodyPr wrap="square" rtlCol="0" anchor="t"/>
          <a:lstStyle/>
          <a:p>
            <a:pPr marL="0" indent="0">
              <a:lnSpc>
                <a:spcPts val="2625"/>
              </a:lnSpc>
              <a:buNone/>
            </a:pPr>
            <a:r>
              <a:rPr lang="en-US" sz="2100" dirty="0">
                <a:solidFill>
                  <a:srgbClr val="FFFFFF"/>
                </a:solidFill>
                <a:latin typeface="Fraunces" pitchFamily="34" charset="0"/>
                <a:ea typeface="Fraunces" pitchFamily="34" charset="-122"/>
                <a:cs typeface="Fraunces" pitchFamily="34" charset="-120"/>
              </a:rPr>
              <a:t>Remote Access Control</a:t>
            </a:r>
            <a:endParaRPr lang="en-US" sz="2100" dirty="0"/>
          </a:p>
        </p:txBody>
      </p:sp>
      <p:sp>
        <p:nvSpPr>
          <p:cNvPr id="12" name="Text 10"/>
          <p:cNvSpPr/>
          <p:nvPr/>
        </p:nvSpPr>
        <p:spPr>
          <a:xfrm>
            <a:off x="10261163" y="2665690"/>
            <a:ext cx="2142768" cy="3754874"/>
          </a:xfrm>
          <a:prstGeom prst="rect">
            <a:avLst/>
          </a:prstGeom>
          <a:noFill/>
        </p:spPr>
        <p:txBody>
          <a:bodyPr wrap="square" rtlCol="0" anchor="t"/>
          <a:lstStyle/>
          <a:p>
            <a:pPr marL="0" indent="0">
              <a:lnSpc>
                <a:spcPts val="2685"/>
              </a:lnSpc>
              <a:buNone/>
            </a:pPr>
            <a:r>
              <a:rPr lang="en-US" sz="1680" dirty="0">
                <a:solidFill>
                  <a:srgbClr val="EBECEF"/>
                </a:solidFill>
                <a:latin typeface="Epilogue" pitchFamily="34" charset="0"/>
                <a:ea typeface="Epilogue" pitchFamily="34" charset="-122"/>
                <a:cs typeface="Epilogue" pitchFamily="34" charset="-120"/>
              </a:rPr>
              <a:t>Enable secure remote access for authorized users, allowing managers and staff to manage pet day care operations from anywhere. Ensure data protection and compliance with industry standards.</a:t>
            </a:r>
            <a:endParaRPr lang="en-US" sz="1680" dirty="0"/>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10758" y="0"/>
            <a:ext cx="14630400" cy="8229600"/>
          </a:xfrm>
          <a:prstGeom prst="rect">
            <a:avLst/>
          </a:prstGeom>
          <a:solidFill>
            <a:srgbClr val="080E26"/>
          </a:solidFill>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29477"/>
            <a:ext cx="7477601" cy="1388745"/>
          </a:xfrm>
          <a:prstGeom prst="rect">
            <a:avLst/>
          </a:prstGeom>
          <a:noFill/>
        </p:spPr>
        <p:txBody>
          <a:bodyPr wrap="square" rtlCol="0" anchor="t"/>
          <a:lstStyle/>
          <a:p>
            <a:pPr marL="0" indent="0">
              <a:lnSpc>
                <a:spcPts val="5470"/>
              </a:lnSpc>
              <a:buNone/>
            </a:pPr>
            <a:r>
              <a:rPr lang="en-US" sz="4375" dirty="0">
                <a:solidFill>
                  <a:srgbClr val="FFFFFF"/>
                </a:solidFill>
                <a:latin typeface="Fraunces" pitchFamily="34" charset="0"/>
                <a:ea typeface="Fraunces" pitchFamily="34" charset="-122"/>
                <a:cs typeface="Fraunces" pitchFamily="34" charset="-120"/>
              </a:rPr>
              <a:t>Scheduling and Appointment Booking</a:t>
            </a:r>
            <a:endParaRPr lang="en-US" sz="4375" dirty="0"/>
          </a:p>
        </p:txBody>
      </p:sp>
      <p:sp>
        <p:nvSpPr>
          <p:cNvPr id="6" name="Text 3"/>
          <p:cNvSpPr/>
          <p:nvPr/>
        </p:nvSpPr>
        <p:spPr>
          <a:xfrm>
            <a:off x="833199" y="3251478"/>
            <a:ext cx="7477601" cy="1421606"/>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Our robust scheduling system ensures seamless booking and management of pet day care appointments. Clients can easily view available timeslots and reserve spots for their furry friends with just a few clicks.</a:t>
            </a:r>
            <a:endParaRPr lang="en-US" sz="1750" dirty="0"/>
          </a:p>
        </p:txBody>
      </p:sp>
      <p:sp>
        <p:nvSpPr>
          <p:cNvPr id="7" name="Text 4"/>
          <p:cNvSpPr/>
          <p:nvPr/>
        </p:nvSpPr>
        <p:spPr>
          <a:xfrm>
            <a:off x="833199" y="4922996"/>
            <a:ext cx="7477601" cy="1777008"/>
          </a:xfrm>
          <a:prstGeom prst="rect">
            <a:avLst/>
          </a:prstGeom>
          <a:noFill/>
        </p:spPr>
        <p:txBody>
          <a:bodyPr wrap="square" rtlCol="0" anchor="t"/>
          <a:lstStyle/>
          <a:p>
            <a:pPr marL="0" indent="0">
              <a:lnSpc>
                <a:spcPts val="2800"/>
              </a:lnSpc>
              <a:buNone/>
            </a:pPr>
            <a:r>
              <a:rPr lang="en-US" sz="1750" dirty="0">
                <a:solidFill>
                  <a:srgbClr val="EBECEF"/>
                </a:solidFill>
                <a:latin typeface="Epilogue" pitchFamily="34" charset="0"/>
                <a:ea typeface="Epilogue" pitchFamily="34" charset="-122"/>
                <a:cs typeface="Epilogue" pitchFamily="34" charset="-120"/>
              </a:rPr>
              <a:t>Intuitive calendar tools allow our staff to efficiently coordinate pet check-ins, playtime, and pickup, while automated reminders keep clients informed of upcoming visits. Integration with our database ensures all pet and client information is accurately reflected in the schedule.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836</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Akanksha Garg</cp:lastModifiedBy>
  <cp:revision>6</cp:revision>
  <dcterms:created xsi:type="dcterms:W3CDTF">2024-05-07T06:18:00Z</dcterms:created>
  <dcterms:modified xsi:type="dcterms:W3CDTF">2024-05-07T08:43:02Z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DCDDC20C66CF491AA4820DB609A4E8EA_12</vt:lpwstr>
  </property>
  <property fmtid="{D5CDD505-2E9C-101B-9397-08002B2CF9AE}" pid="3" name="KSOProductBuildVer">
    <vt:lpwstr>1033-12.2.0.16731</vt:lpwstr>
  </property>
</Properties>
</file>